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90"/>
  </p:notesMasterIdLst>
  <p:handoutMasterIdLst>
    <p:handoutMasterId r:id="rId91"/>
  </p:handoutMasterIdLst>
  <p:sldIdLst>
    <p:sldId id="276" r:id="rId2"/>
    <p:sldId id="280" r:id="rId3"/>
    <p:sldId id="257" r:id="rId4"/>
    <p:sldId id="258" r:id="rId5"/>
    <p:sldId id="259" r:id="rId6"/>
    <p:sldId id="282" r:id="rId7"/>
    <p:sldId id="277" r:id="rId8"/>
    <p:sldId id="278" r:id="rId9"/>
    <p:sldId id="285" r:id="rId10"/>
    <p:sldId id="286" r:id="rId11"/>
    <p:sldId id="262" r:id="rId12"/>
    <p:sldId id="279" r:id="rId13"/>
    <p:sldId id="265" r:id="rId14"/>
    <p:sldId id="266" r:id="rId15"/>
    <p:sldId id="269" r:id="rId16"/>
    <p:sldId id="270" r:id="rId17"/>
    <p:sldId id="283" r:id="rId18"/>
    <p:sldId id="296" r:id="rId19"/>
    <p:sldId id="297" r:id="rId20"/>
    <p:sldId id="298" r:id="rId21"/>
    <p:sldId id="329" r:id="rId22"/>
    <p:sldId id="330" r:id="rId23"/>
    <p:sldId id="331" r:id="rId24"/>
    <p:sldId id="332" r:id="rId25"/>
    <p:sldId id="333" r:id="rId26"/>
    <p:sldId id="335" r:id="rId27"/>
    <p:sldId id="336" r:id="rId28"/>
    <p:sldId id="302" r:id="rId29"/>
    <p:sldId id="301" r:id="rId30"/>
    <p:sldId id="300" r:id="rId31"/>
    <p:sldId id="299" r:id="rId32"/>
    <p:sldId id="306" r:id="rId33"/>
    <p:sldId id="305" r:id="rId34"/>
    <p:sldId id="304" r:id="rId35"/>
    <p:sldId id="303" r:id="rId36"/>
    <p:sldId id="307" r:id="rId37"/>
    <p:sldId id="308" r:id="rId38"/>
    <p:sldId id="309" r:id="rId39"/>
    <p:sldId id="310" r:id="rId40"/>
    <p:sldId id="311" r:id="rId41"/>
    <p:sldId id="313" r:id="rId42"/>
    <p:sldId id="314" r:id="rId43"/>
    <p:sldId id="318" r:id="rId44"/>
    <p:sldId id="317" r:id="rId45"/>
    <p:sldId id="343" r:id="rId46"/>
    <p:sldId id="344" r:id="rId47"/>
    <p:sldId id="345" r:id="rId48"/>
    <p:sldId id="346" r:id="rId49"/>
    <p:sldId id="347" r:id="rId50"/>
    <p:sldId id="348" r:id="rId51"/>
    <p:sldId id="337" r:id="rId52"/>
    <p:sldId id="338" r:id="rId53"/>
    <p:sldId id="339" r:id="rId54"/>
    <p:sldId id="340" r:id="rId55"/>
    <p:sldId id="342" r:id="rId56"/>
    <p:sldId id="341" r:id="rId57"/>
    <p:sldId id="322" r:id="rId58"/>
    <p:sldId id="321" r:id="rId59"/>
    <p:sldId id="323" r:id="rId60"/>
    <p:sldId id="324" r:id="rId61"/>
    <p:sldId id="325" r:id="rId62"/>
    <p:sldId id="328" r:id="rId63"/>
    <p:sldId id="327" r:id="rId64"/>
    <p:sldId id="349" r:id="rId65"/>
    <p:sldId id="295" r:id="rId66"/>
    <p:sldId id="350" r:id="rId67"/>
    <p:sldId id="351" r:id="rId68"/>
    <p:sldId id="352" r:id="rId69"/>
    <p:sldId id="362" r:id="rId70"/>
    <p:sldId id="361" r:id="rId71"/>
    <p:sldId id="360" r:id="rId72"/>
    <p:sldId id="359" r:id="rId73"/>
    <p:sldId id="363" r:id="rId74"/>
    <p:sldId id="364" r:id="rId75"/>
    <p:sldId id="369" r:id="rId76"/>
    <p:sldId id="368" r:id="rId77"/>
    <p:sldId id="294" r:id="rId78"/>
    <p:sldId id="290" r:id="rId79"/>
    <p:sldId id="291" r:id="rId80"/>
    <p:sldId id="292" r:id="rId81"/>
    <p:sldId id="293" r:id="rId82"/>
    <p:sldId id="271" r:id="rId83"/>
    <p:sldId id="272" r:id="rId84"/>
    <p:sldId id="275" r:id="rId85"/>
    <p:sldId id="273" r:id="rId86"/>
    <p:sldId id="281" r:id="rId87"/>
    <p:sldId id="287" r:id="rId88"/>
    <p:sldId id="288" r:id="rId89"/>
  </p:sldIdLst>
  <p:sldSz cx="9144000" cy="6858000" type="screen4x3"/>
  <p:notesSz cx="6858000" cy="9144000"/>
  <p:embeddedFontLst>
    <p:embeddedFont>
      <p:font typeface="Century Gothic" pitchFamily="34" charset="0"/>
      <p:regular r:id="rId92"/>
      <p:bold r:id="rId93"/>
      <p:italic r:id="rId94"/>
      <p:boldItalic r:id="rId95"/>
    </p:embeddedFont>
    <p:embeddedFont>
      <p:font typeface="Bebas" pitchFamily="2" charset="0"/>
      <p:regular r:id="rId96"/>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440" autoAdjust="0"/>
    <p:restoredTop sz="99531" autoAdjust="0"/>
  </p:normalViewPr>
  <p:slideViewPr>
    <p:cSldViewPr snapToGrid="0">
      <p:cViewPr>
        <p:scale>
          <a:sx n="66" d="100"/>
          <a:sy n="66" d="100"/>
        </p:scale>
        <p:origin x="-1428" y="-444"/>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2.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4/14/2013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51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kimi</a:t>
            </a:r>
            <a:endParaRPr lang="en-US" dirty="0"/>
          </a:p>
        </p:txBody>
      </p:sp>
    </p:spTree>
    <p:extLst>
      <p:ext uri="{BB962C8B-B14F-4D97-AF65-F5344CB8AC3E}">
        <p14:creationId xmlns:p14="http://schemas.microsoft.com/office/powerpoint/2010/main" val="1485140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blayne</a:t>
            </a:r>
            <a:endParaRPr lang="en-US" dirty="0"/>
          </a:p>
        </p:txBody>
      </p:sp>
    </p:spTree>
    <p:extLst>
      <p:ext uri="{BB962C8B-B14F-4D97-AF65-F5344CB8AC3E}">
        <p14:creationId xmlns:p14="http://schemas.microsoft.com/office/powerpoint/2010/main" val="415971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41675630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solidFill>
                  <a:schemeClr val="dk1"/>
                </a:solidFill>
              </a:rPr>
              <a:t>This is an overview of the risks that we considered</a:t>
            </a:r>
            <a:r>
              <a:rPr lang="en" baseline="0" dirty="0" smtClean="0">
                <a:solidFill>
                  <a:schemeClr val="dk1"/>
                </a:solidFill>
              </a:rPr>
              <a:t> for our project.  </a:t>
            </a:r>
            <a:r>
              <a:rPr lang="en" dirty="0" smtClean="0">
                <a:solidFill>
                  <a:schemeClr val="dk1"/>
                </a:solidFill>
              </a:rPr>
              <a:t>One of the key risks for localization is that some users may disable the</a:t>
            </a:r>
            <a:r>
              <a:rPr lang="en" baseline="0" dirty="0" smtClean="0">
                <a:solidFill>
                  <a:schemeClr val="dk1"/>
                </a:solidFill>
              </a:rPr>
              <a:t> tracking of the phone on their privacy protection settings.  This would disable all localization features, in which users would need to manually update their location (I’m in this merchant button).</a:t>
            </a:r>
          </a:p>
          <a:p>
            <a:pPr lvl="0" rtl="0">
              <a:buNone/>
            </a:pPr>
            <a:endParaRPr lang="en" baseline="0" dirty="0" smtClean="0">
              <a:solidFill>
                <a:schemeClr val="dk1"/>
              </a:solidFill>
            </a:endParaRPr>
          </a:p>
          <a:p>
            <a:pPr lvl="0" rtl="0">
              <a:buNone/>
            </a:pPr>
            <a:r>
              <a:rPr lang="en" baseline="0" dirty="0" smtClean="0">
                <a:solidFill>
                  <a:schemeClr val="dk1"/>
                </a:solidFill>
              </a:rPr>
              <a:t>Another risk is inappropriate content of the advertisements.  We talked to our client, and we decided t</a:t>
            </a:r>
            <a:r>
              <a:rPr lang="en-US" baseline="0" dirty="0" smtClean="0">
                <a:solidFill>
                  <a:schemeClr val="dk1"/>
                </a:solidFill>
              </a:rPr>
              <a:t>ha</a:t>
            </a:r>
            <a:r>
              <a:rPr lang="en" baseline="0" dirty="0" smtClean="0">
                <a:solidFill>
                  <a:schemeClr val="dk1"/>
                </a:solidFill>
              </a:rPr>
              <a:t>t coupons and ads would first need to be pre-approved by t</a:t>
            </a:r>
            <a:r>
              <a:rPr lang="en-US" baseline="0" dirty="0" smtClean="0">
                <a:solidFill>
                  <a:schemeClr val="dk1"/>
                </a:solidFill>
              </a:rPr>
              <a:t>he</a:t>
            </a:r>
            <a:r>
              <a:rPr lang="en" baseline="0" dirty="0" smtClean="0">
                <a:solidFill>
                  <a:schemeClr val="dk1"/>
                </a:solidFill>
              </a:rPr>
              <a:t> MCM administrator before entering our system.</a:t>
            </a:r>
          </a:p>
          <a:p>
            <a:pPr lvl="0" rtl="0">
              <a:buNone/>
            </a:pPr>
            <a:endParaRPr lang="en" baseline="0" dirty="0" smtClean="0">
              <a:solidFill>
                <a:schemeClr val="dk1"/>
              </a:solidFill>
            </a:endParaRPr>
          </a:p>
          <a:p>
            <a:pPr lvl="0" rtl="0">
              <a:buNone/>
            </a:pPr>
            <a:r>
              <a:rPr lang="en" baseline="0" dirty="0" smtClean="0">
                <a:solidFill>
                  <a:schemeClr val="dk1"/>
                </a:solidFill>
              </a:rPr>
              <a:t>Another risk is not having cell service in t</a:t>
            </a:r>
            <a:r>
              <a:rPr lang="en-US" baseline="0" dirty="0" smtClean="0">
                <a:solidFill>
                  <a:schemeClr val="dk1"/>
                </a:solidFill>
              </a:rPr>
              <a:t>he</a:t>
            </a:r>
            <a:r>
              <a:rPr lang="en" baseline="0" dirty="0" smtClean="0">
                <a:solidFill>
                  <a:schemeClr val="dk1"/>
                </a:solidFill>
              </a:rPr>
              <a:t> store.  In this case, users would not be able to receive real-time updates to their coupons and ads. One mitigation stratey is to provide offline functionality to users, although they would not be able to use some of the localization features. </a:t>
            </a:r>
          </a:p>
          <a:p>
            <a:pPr lvl="0" rtl="0">
              <a:buNone/>
            </a:pPr>
            <a:endParaRPr lang="en" baseline="0" dirty="0" smtClean="0">
              <a:solidFill>
                <a:schemeClr val="dk1"/>
              </a:solidFill>
            </a:endParaRPr>
          </a:p>
          <a:p>
            <a:pPr lvl="0" rtl="0">
              <a:buNone/>
            </a:pPr>
            <a:r>
              <a:rPr lang="en" baseline="0" dirty="0" smtClean="0">
                <a:solidFill>
                  <a:schemeClr val="dk1"/>
                </a:solidFill>
              </a:rPr>
              <a:t>Geolocation services can be inaccurate.  This would impact the user location updates, and users may receive inaccurate information about a nearby merchant.  </a:t>
            </a:r>
            <a:r>
              <a:rPr lang="en-US" baseline="0" dirty="0" smtClean="0">
                <a:solidFill>
                  <a:schemeClr val="dk1"/>
                </a:solidFill>
              </a:rPr>
              <a:t>In this case, we </a:t>
            </a:r>
            <a:r>
              <a:rPr lang="en" baseline="0" dirty="0" smtClean="0">
                <a:solidFill>
                  <a:schemeClr val="dk1"/>
                </a:solidFill>
              </a:rPr>
              <a:t>may need to change between GPS and Network location services, as GPS is more accurate.</a:t>
            </a:r>
          </a:p>
          <a:p>
            <a:pPr lvl="0" rtl="0">
              <a:buNone/>
            </a:pPr>
            <a:endParaRPr lang="en" baseline="0" dirty="0" smtClean="0">
              <a:solidFill>
                <a:schemeClr val="dk1"/>
              </a:solidFill>
            </a:endParaRPr>
          </a:p>
          <a:p>
            <a:pPr lvl="0" rtl="0">
              <a:buNone/>
            </a:pPr>
            <a:r>
              <a:rPr lang="en" baseline="0" dirty="0" smtClean="0">
                <a:solidFill>
                  <a:schemeClr val="dk1"/>
                </a:solidFill>
              </a:rPr>
              <a:t>In the case of the MCM server failures, customers would not be able use any of the localization features.  To mitigate this risk, t</a:t>
            </a:r>
            <a:r>
              <a:rPr lang="en-US" baseline="0" dirty="0" smtClean="0">
                <a:solidFill>
                  <a:schemeClr val="dk1"/>
                </a:solidFill>
              </a:rPr>
              <a:t>he app would need offline functionality so they would at least be able to use coupons on their mobile devices. </a:t>
            </a:r>
            <a:endParaRPr lang="en" baseline="0" dirty="0" smtClean="0">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At</a:t>
            </a:r>
            <a:r>
              <a:rPr lang="en" baseline="0" dirty="0" smtClean="0"/>
              <a:t> th</a:t>
            </a:r>
            <a:r>
              <a:rPr lang="en-US" baseline="0" dirty="0" smtClean="0"/>
              <a:t>is</a:t>
            </a:r>
            <a:r>
              <a:rPr lang="en" baseline="0" dirty="0" smtClean="0"/>
              <a:t> moment, we have the apps connected to the webservice, and the basic skeleton to work on the localization features are completed.  One of the key localization features, of the merchant app interacting wi</a:t>
            </a:r>
            <a:r>
              <a:rPr lang="en-US" baseline="0" dirty="0" err="1" smtClean="0"/>
              <a:t>th</a:t>
            </a:r>
            <a:r>
              <a:rPr lang="en" baseline="0" dirty="0" smtClean="0"/>
              <a:t> the customer app, are completed, and we are now working on t</a:t>
            </a:r>
            <a:r>
              <a:rPr lang="en-US" baseline="0" dirty="0" smtClean="0"/>
              <a:t>he</a:t>
            </a:r>
            <a:r>
              <a:rPr lang="en" baseline="0" dirty="0" smtClean="0"/>
              <a:t> directed coupons and ads based on localization.  </a:t>
            </a:r>
          </a:p>
          <a:p>
            <a:pPr>
              <a:buNone/>
            </a:pPr>
            <a:r>
              <a:rPr lang="en" baseline="0" dirty="0" smtClean="0"/>
              <a:t>Because our client is requesting a proof of concept and prototypes of the localization features, documentation is very important for our client.  </a:t>
            </a:r>
            <a:endParaRPr lang="e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from the Gantt chart, t</a:t>
            </a:r>
            <a:r>
              <a:rPr lang="en-US" baseline="0" dirty="0" smtClean="0"/>
              <a:t>he documentation and the testing phases overlap very much with the implementation phase. </a:t>
            </a:r>
            <a:r>
              <a:rPr lang="en" baseline="0" dirty="0" smtClean="0"/>
              <a:t>For documentation of the code itself, we are using Doxygen, and we are developing higher-level documentation throughout our implentation phase.  </a:t>
            </a:r>
            <a:endParaRPr lang="en" dirty="0" smtClean="0"/>
          </a:p>
          <a:p>
            <a:r>
              <a:rPr lang="en-US" baseline="0" dirty="0" smtClean="0"/>
              <a:t>For testing, we are doing simple component testing for all functions that we write, and we’re also going to perform integration testing as well as user testing during later phases. </a:t>
            </a: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lvl="0" rtl="0">
              <a:buNone/>
            </a:pPr>
            <a:r>
              <a:rPr lang="en" dirty="0" smtClean="0"/>
              <a:t>Sketch out the architecture to show us how you're tackling </a:t>
            </a:r>
          </a:p>
          <a:p>
            <a:pPr lvl="0" rtl="0">
              <a:buNone/>
            </a:pPr>
            <a:r>
              <a:rPr lang="en" dirty="0" smtClean="0"/>
              <a:t>the problem; intro and briefly describe each main component of your system.</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5.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6.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8.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9.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1.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2.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3.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4.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5.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6.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8.pn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9.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7.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8.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2.pn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3.pn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5.png"/><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7.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4.png"/><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371600"/>
            <a:ext cx="8610600" cy="1600200"/>
          </a:xfrm>
        </p:spPr>
        <p:txBody>
          <a:bodyPr/>
          <a:lstStyle/>
          <a:p>
            <a:r>
              <a:rPr lang="en-US" sz="8200" dirty="0" smtClean="0"/>
              <a:t>Moneyclip   Mobile localization</a:t>
            </a:r>
            <a:endParaRPr lang="en-US" sz="8200" dirty="0"/>
          </a:p>
        </p:txBody>
      </p:sp>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April 26, </a:t>
            </a:r>
            <a:r>
              <a:rPr lang="en" sz="2600" dirty="0" smtClean="0"/>
              <a:t>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B"/>
          <p:cNvSpPr/>
          <p:nvPr/>
        </p:nvSpPr>
        <p:spPr>
          <a:xfrm>
            <a:off x="0" y="6705600"/>
            <a:ext cx="36576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76200" y="274637"/>
            <a:ext cx="9067800" cy="1143000"/>
          </a:xfrm>
          <a:prstGeom prst="rect">
            <a:avLst/>
          </a:prstGeom>
        </p:spPr>
        <p:txBody>
          <a:bodyPr lIns="91425" tIns="91425" rIns="91425" bIns="91425" anchor="b" anchorCtr="0">
            <a:noAutofit/>
          </a:bodyPr>
          <a:lstStyle/>
          <a:p>
            <a:pPr lvl="0" rtl="0">
              <a:buNone/>
            </a:pPr>
            <a:r>
              <a:rPr lang="en" dirty="0"/>
              <a:t>
</a:t>
            </a:r>
          </a:p>
          <a:p>
            <a:endParaRPr lang="en" dirty="0"/>
          </a:p>
          <a:p>
            <a:pPr>
              <a:buNone/>
            </a:pPr>
            <a:r>
              <a:rPr lang="en" sz="5000" dirty="0"/>
              <a:t>Non-Functional </a:t>
            </a:r>
            <a:r>
              <a:rPr lang="en" sz="5000" dirty="0" smtClean="0"/>
              <a:t>  Requirements</a:t>
            </a:r>
            <a:endParaRPr lang="en" sz="5000" dirty="0"/>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11</a:t>
            </a:fld>
            <a:endParaRPr lang="en-US" dirty="0"/>
          </a:p>
        </p:txBody>
      </p:sp>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3505200" y="1673772"/>
            <a:ext cx="2839191" cy="4957381"/>
          </a:xfrm>
          <a:prstGeom prst="rect">
            <a:avLst/>
          </a:prstGeom>
          <a:noFill/>
          <a:extLst>
            <a:ext uri="{909E8E84-426E-40DD-AFC4-6F175D3DCCD1}">
              <a14:hiddenFill xmlns:a14="http://schemas.microsoft.com/office/drawing/2010/main">
                <a:solidFill>
                  <a:srgbClr val="FFFFFF"/>
                </a:solidFill>
              </a14:hiddenFill>
            </a:ext>
          </a:extLst>
        </p:spPr>
      </p:pic>
      <p:sp>
        <p:nvSpPr>
          <p:cNvPr id="2" name="PB"/>
          <p:cNvSpPr/>
          <p:nvPr/>
        </p:nvSpPr>
        <p:spPr>
          <a:xfrm>
            <a:off x="0" y="6705600"/>
            <a:ext cx="40233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763000" cy="1143000"/>
          </a:xfrm>
        </p:spPr>
        <p:txBody>
          <a:bodyPr/>
          <a:lstStyle/>
          <a:p>
            <a:r>
              <a:rPr lang="en-US" sz="5000" dirty="0" smtClean="0"/>
              <a:t>Environmental    requirements</a:t>
            </a:r>
            <a:endParaRPr lang="en-US" sz="5000" dirty="0"/>
          </a:p>
        </p:txBody>
      </p:sp>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5" name="PB"/>
          <p:cNvSpPr/>
          <p:nvPr/>
        </p:nvSpPr>
        <p:spPr>
          <a:xfrm>
            <a:off x="0" y="6705600"/>
            <a:ext cx="43891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b" anchorCtr="0">
            <a:noAutofit/>
          </a:bodyPr>
          <a:lstStyle/>
          <a:p>
            <a:pPr>
              <a:buNone/>
            </a:pPr>
            <a:r>
              <a:rPr lang="en" dirty="0"/>
              <a:t>Architecture </a:t>
            </a:r>
            <a:r>
              <a:rPr lang="en" dirty="0" smtClean="0"/>
              <a:t>  Overview</a:t>
            </a:r>
            <a:endParaRPr lang="en" dirty="0"/>
          </a:p>
        </p:txBody>
      </p:sp>
      <p:sp>
        <p:nvSpPr>
          <p:cNvPr id="17" name="Slide Number Placeholder 16"/>
          <p:cNvSpPr>
            <a:spLocks noGrp="1"/>
          </p:cNvSpPr>
          <p:nvPr>
            <p:ph type="sldNum" sz="quarter" idx="4"/>
          </p:nvPr>
        </p:nvSpPr>
        <p:spPr/>
        <p:txBody>
          <a:bodyPr/>
          <a:lstStyle/>
          <a:p>
            <a:fld id="{F8A268F4-B152-4CD1-AC62-706CE4DFB720}" type="slidenum">
              <a:rPr lang="en-US" smtClean="0"/>
              <a:pPr/>
              <a:t>13</a:t>
            </a:fld>
            <a:endParaRPr lang="en-US" dirty="0"/>
          </a:p>
        </p:txBody>
      </p:sp>
      <p:sp>
        <p:nvSpPr>
          <p:cNvPr id="2" name="PB"/>
          <p:cNvSpPr/>
          <p:nvPr/>
        </p:nvSpPr>
        <p:spPr>
          <a:xfrm>
            <a:off x="0" y="6705600"/>
            <a:ext cx="51206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google.com/mail/u/0/?ui=2&amp;ik=c9e8a5f354&amp;view=att&amp;th=13ccff08ca5264e0&amp;attid=0.1.1&amp;disp=emb&amp;zw&amp;atsh=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198"/>
          <a:stretch/>
        </p:blipFill>
        <p:spPr bwMode="auto">
          <a:xfrm>
            <a:off x="977462" y="1340068"/>
            <a:ext cx="7102730" cy="520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a:buNone/>
            </a:pPr>
            <a:r>
              <a:rPr lang="en-US" sz="5500" dirty="0" smtClean="0"/>
              <a:t>T</a:t>
            </a:r>
            <a:r>
              <a:rPr lang="en" sz="5500" dirty="0" smtClean="0"/>
              <a:t>echnology   Overview</a:t>
            </a:r>
            <a:endParaRPr lang="en" sz="5500" dirty="0"/>
          </a:p>
        </p:txBody>
      </p:sp>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14</a:t>
            </a:fld>
            <a:endParaRPr lang="en-US" dirty="0"/>
          </a:p>
        </p:txBody>
      </p:sp>
      <p:sp>
        <p:nvSpPr>
          <p:cNvPr id="2" name="PB"/>
          <p:cNvSpPr/>
          <p:nvPr/>
        </p:nvSpPr>
        <p:spPr>
          <a:xfrm>
            <a:off x="0" y="6705600"/>
            <a:ext cx="54864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102" name="Shape 102"/>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15</a:t>
            </a:fld>
            <a:endParaRPr lang="en-US" dirty="0"/>
          </a:p>
        </p:txBody>
      </p:sp>
      <p:sp>
        <p:nvSpPr>
          <p:cNvPr id="13" name="Rectangle 12"/>
          <p:cNvSpPr/>
          <p:nvPr/>
        </p:nvSpPr>
        <p:spPr>
          <a:xfrm>
            <a:off x="304800" y="1295400"/>
            <a:ext cx="6651180" cy="477054"/>
          </a:xfrm>
          <a:prstGeom prst="rect">
            <a:avLst/>
          </a:prstGeom>
        </p:spPr>
        <p:txBody>
          <a:bodyPr wrap="none">
            <a:spAutoFit/>
          </a:bodyPr>
          <a:lstStyle/>
          <a:p>
            <a:r>
              <a:rPr lang="en-US" sz="2500" dirty="0" smtClean="0">
                <a:solidFill>
                  <a:schemeClr val="bg1">
                    <a:lumMod val="75000"/>
                  </a:schemeClr>
                </a:solidFill>
                <a:latin typeface="Bebas" pitchFamily="2" charset="0"/>
              </a:rPr>
              <a:t>Connection   between   Merchant   and   customer</a:t>
            </a:r>
            <a:endParaRPr lang="en-US" sz="2500" dirty="0">
              <a:solidFill>
                <a:schemeClr val="bg1">
                  <a:lumMod val="75000"/>
                </a:schemeClr>
              </a:solidFill>
              <a:latin typeface="Bebas" pitchFamily="2" charset="0"/>
            </a:endParaRPr>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PB"/>
          <p:cNvSpPr/>
          <p:nvPr/>
        </p:nvSpPr>
        <p:spPr>
          <a:xfrm>
            <a:off x="0" y="6705600"/>
            <a:ext cx="69494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16</a:t>
            </a:fld>
            <a:endParaRPr lang="en-US" dirty="0"/>
          </a:p>
        </p:txBody>
      </p:sp>
      <p:sp>
        <p:nvSpPr>
          <p:cNvPr id="13" name="Rectangle 12"/>
          <p:cNvSpPr/>
          <p:nvPr/>
        </p:nvSpPr>
        <p:spPr>
          <a:xfrm>
            <a:off x="304800" y="1295400"/>
            <a:ext cx="7380547" cy="477054"/>
          </a:xfrm>
          <a:prstGeom prst="rect">
            <a:avLst/>
          </a:prstGeom>
        </p:spPr>
        <p:txBody>
          <a:bodyPr wrap="none">
            <a:spAutoFit/>
          </a:bodyPr>
          <a:lstStyle/>
          <a:p>
            <a:r>
              <a:rPr lang="en-US" sz="2500" dirty="0" smtClean="0">
                <a:solidFill>
                  <a:schemeClr val="bg1">
                    <a:lumMod val="75000"/>
                  </a:schemeClr>
                </a:solidFill>
                <a:latin typeface="Bebas" pitchFamily="2" charset="0"/>
              </a:rPr>
              <a:t>Directed   advertisement   depending   on   localization</a:t>
            </a:r>
            <a:endParaRPr lang="en-US" sz="2500" dirty="0">
              <a:solidFill>
                <a:schemeClr val="bg1">
                  <a:lumMod val="75000"/>
                </a:schemeClr>
              </a:solidFill>
              <a:latin typeface="Bebas" pitchFamily="2" charset="0"/>
            </a:endParaRPr>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2" name="PB"/>
          <p:cNvSpPr/>
          <p:nvPr/>
        </p:nvSpPr>
        <p:spPr>
          <a:xfrm>
            <a:off x="0" y="6705600"/>
            <a:ext cx="73152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31847" y="3932621"/>
            <a:ext cx="7772400" cy="1376855"/>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a:t>
            </a:r>
            <a:r>
              <a:rPr lang="en-US" dirty="0" smtClean="0"/>
              <a:t>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17</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a:solidFill>
                  <a:schemeClr val="bg1">
                    <a:lumMod val="65000"/>
                  </a:schemeClr>
                </a:solidFill>
                <a:latin typeface="Century Gothic" pitchFamily="34" charset="0"/>
                <a:cs typeface="Courier New" pitchFamily="49" charset="0"/>
              </a:rPr>
              <a:t>Introduction</a:t>
            </a:r>
          </a:p>
          <a:p>
            <a:pPr algn="l"/>
            <a:r>
              <a:rPr lang="en-US" sz="3000" dirty="0">
                <a:solidFill>
                  <a:schemeClr val="bg1">
                    <a:lumMod val="65000"/>
                  </a:schemeClr>
                </a:solidFill>
                <a:latin typeface="Century Gothic" pitchFamily="34" charset="0"/>
                <a:cs typeface="Courier New" pitchFamily="49" charset="0"/>
              </a:rPr>
              <a:t>Problem Statement</a:t>
            </a:r>
          </a:p>
          <a:p>
            <a:pPr algn="l"/>
            <a:r>
              <a:rPr lang="en-US" sz="3000" dirty="0">
                <a:solidFill>
                  <a:schemeClr val="bg1">
                    <a:lumMod val="65000"/>
                  </a:schemeClr>
                </a:solidFill>
                <a:latin typeface="Century Gothic" pitchFamily="34" charset="0"/>
                <a:cs typeface="Courier New" pitchFamily="49" charset="0"/>
              </a:rPr>
              <a:t>Solution 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rgbClr val="33CAFF"/>
                </a:solidFill>
                <a:cs typeface="Courier New" pitchFamily="49" charset="0"/>
              </a:rPr>
              <a:t>Implementation</a:t>
            </a:r>
          </a:p>
          <a:p>
            <a:pPr algn="l"/>
            <a:r>
              <a:rPr lang="en-US" sz="3000" dirty="0">
                <a:solidFill>
                  <a:schemeClr val="bg1">
                    <a:lumMod val="65000"/>
                  </a:schemeClr>
                </a:solidFill>
                <a:latin typeface="Century Gothic" pitchFamily="34" charset="0"/>
                <a:cs typeface="Courier New" pitchFamily="49" charset="0"/>
              </a:rPr>
              <a:t>Testing</a:t>
            </a:r>
          </a:p>
          <a:p>
            <a:pPr algn="l"/>
            <a:r>
              <a:rPr lang="en-US" sz="3000" dirty="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
        <p:nvSpPr>
          <p:cNvPr id="9" name="Subtitle 5"/>
          <p:cNvSpPr txBox="1">
            <a:spLocks/>
          </p:cNvSpPr>
          <p:nvPr/>
        </p:nvSpPr>
        <p:spPr>
          <a:xfrm>
            <a:off x="-290285" y="5028451"/>
            <a:ext cx="8737600" cy="74823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r>
              <a:rPr lang="en-US" sz="3000" dirty="0" smtClean="0"/>
              <a:t>Merchant-customer interaction</a:t>
            </a:r>
            <a:endParaRPr lang="en-US" sz="3000" dirty="0"/>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200" y="178435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978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181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2229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n-US" dirty="0" smtClean="0"/>
              <a:t>Introduction</a:t>
            </a:r>
          </a:p>
          <a:p>
            <a:r>
              <a:rPr lang="en-US" dirty="0" smtClean="0"/>
              <a:t>Problem Statement</a:t>
            </a:r>
          </a:p>
          <a:p>
            <a:r>
              <a:rPr lang="en-US" dirty="0" smtClean="0"/>
              <a:t>Solution Overview</a:t>
            </a:r>
          </a:p>
          <a:p>
            <a:r>
              <a:rPr lang="en-US" dirty="0" smtClean="0"/>
              <a:t>Design</a:t>
            </a:r>
          </a:p>
          <a:p>
            <a:r>
              <a:rPr lang="en-US" dirty="0" smtClean="0"/>
              <a:t>Implementation</a:t>
            </a:r>
          </a:p>
          <a:p>
            <a:r>
              <a:rPr lang="en-US" dirty="0" smtClean="0"/>
              <a:t>Testing</a:t>
            </a:r>
          </a:p>
          <a:p>
            <a:r>
              <a:rPr lang="en-US" dirty="0" smtClean="0"/>
              <a:t>Conclusion</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a:t>
            </a:fld>
            <a:endParaRPr lang="en-US" dirty="0"/>
          </a:p>
        </p:txBody>
      </p:sp>
      <p:sp>
        <p:nvSpPr>
          <p:cNvPr id="5" name="PB"/>
          <p:cNvSpPr/>
          <p:nvPr/>
        </p:nvSpPr>
        <p:spPr>
          <a:xfrm>
            <a:off x="0" y="6705600"/>
            <a:ext cx="7315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124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630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776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1792" y="129426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794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79" y="129381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86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8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9225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249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019" y="129449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347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8816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76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1366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343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Our Client</a:t>
            </a:r>
            <a:endParaRPr lang="en" dirty="0"/>
          </a:p>
        </p:txBody>
      </p:sp>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sp>
        <p:nvSpPr>
          <p:cNvPr id="2" name="PB"/>
          <p:cNvSpPr/>
          <p:nvPr/>
        </p:nvSpPr>
        <p:spPr>
          <a:xfrm>
            <a:off x="0" y="6705600"/>
            <a:ext cx="10972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8407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7560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88040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54938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43418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931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21270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92411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12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84606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6571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dirty="0"/>
              <a:t>Problem </a:t>
            </a:r>
            <a:r>
              <a:rPr lang="en" dirty="0" smtClean="0"/>
              <a:t>  Statement</a:t>
            </a:r>
            <a:endParaRPr lang="en" dirty="0"/>
          </a:p>
        </p:txBody>
      </p:sp>
      <p:sp>
        <p:nvSpPr>
          <p:cNvPr id="36" name="Shape 36"/>
          <p:cNvSpPr txBox="1">
            <a:spLocks noGrp="1"/>
          </p:cNvSpPr>
          <p:nvPr>
            <p:ph type="body" idx="1"/>
          </p:nvPr>
        </p:nvSpPr>
        <p:spPr>
          <a:xfrm>
            <a:off x="457200" y="1676400"/>
            <a:ext cx="8610600" cy="2743200"/>
          </a:xfrm>
          <a:prstGeom prst="rect">
            <a:avLst/>
          </a:prstGeom>
        </p:spPr>
        <p:txBody>
          <a:bodyPr lIns="91425" tIns="91425" rIns="91425" bIns="91425" anchor="t" anchorCtr="0">
            <a:noAutofit/>
          </a:bodyPr>
          <a:lstStyle/>
          <a:p>
            <a:pPr>
              <a:buNone/>
            </a:pPr>
            <a:r>
              <a:rPr lang="en-US" dirty="0" smtClean="0"/>
              <a:t>W</a:t>
            </a:r>
            <a:r>
              <a:rPr lang="en" dirty="0" smtClean="0"/>
              <a:t>e want:</a:t>
            </a:r>
          </a:p>
          <a:p>
            <a:pPr lvl="1"/>
            <a:r>
              <a:rPr lang="en" dirty="0" smtClean="0">
                <a:solidFill>
                  <a:srgbClr val="33CAFF"/>
                </a:solidFill>
                <a:latin typeface="Bebas"/>
              </a:rPr>
              <a:t>Moneyless  trasactions </a:t>
            </a:r>
            <a:r>
              <a:rPr lang="en" dirty="0" smtClean="0"/>
              <a:t>similar to PayPal</a:t>
            </a:r>
          </a:p>
          <a:p>
            <a:pPr lvl="1"/>
            <a:r>
              <a:rPr lang="en" dirty="0" smtClean="0">
                <a:solidFill>
                  <a:srgbClr val="33CAFF"/>
                </a:solidFill>
                <a:latin typeface="Bebas"/>
              </a:rPr>
              <a:t>Mobile  transactions </a:t>
            </a:r>
            <a:r>
              <a:rPr lang="en" dirty="0" smtClean="0"/>
              <a:t>like Square</a:t>
            </a:r>
          </a:p>
          <a:p>
            <a:pPr lvl="1"/>
            <a:r>
              <a:rPr lang="en" dirty="0" smtClean="0"/>
              <a:t>Use </a:t>
            </a:r>
            <a:r>
              <a:rPr lang="en" dirty="0" smtClean="0">
                <a:solidFill>
                  <a:srgbClr val="33CAFF"/>
                </a:solidFill>
                <a:latin typeface="Bebas"/>
              </a:rPr>
              <a:t>location-based</a:t>
            </a:r>
            <a:r>
              <a:rPr lang="en" dirty="0" smtClean="0"/>
              <a:t> direct ads</a:t>
            </a:r>
          </a:p>
        </p:txBody>
      </p:sp>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sp>
        <p:nvSpPr>
          <p:cNvPr id="2" name="PB"/>
          <p:cNvSpPr/>
          <p:nvPr/>
        </p:nvSpPr>
        <p:spPr>
          <a:xfrm>
            <a:off x="0" y="6705600"/>
            <a:ext cx="14630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53345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09162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86033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8301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5218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846" y="1789248"/>
            <a:ext cx="2379254"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1043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2417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2098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0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42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a:buNone/>
            </a:pPr>
            <a:r>
              <a:rPr lang="en" dirty="0"/>
              <a:t>Solution </a:t>
            </a:r>
            <a:r>
              <a:rPr lang="en" dirty="0" smtClean="0"/>
              <a:t>  Overview</a:t>
            </a:r>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sp>
        <p:nvSpPr>
          <p:cNvPr id="4" name="PB"/>
          <p:cNvSpPr/>
          <p:nvPr/>
        </p:nvSpPr>
        <p:spPr>
          <a:xfrm>
            <a:off x="0" y="6705600"/>
            <a:ext cx="18288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028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96031"/>
          <a:stretch/>
        </p:blipFill>
        <p:spPr bwMode="auto">
          <a:xfrm>
            <a:off x="5626101" y="1298575"/>
            <a:ext cx="2520315"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8093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339"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9881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9296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060" y="129449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7391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4"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8" y="1294039"/>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828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2234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7584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9716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889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Design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Introduction</a:t>
            </a:r>
          </a:p>
          <a:p>
            <a:pPr algn="l"/>
            <a:r>
              <a:rPr lang="en-US" sz="3000" dirty="0" smtClean="0">
                <a:solidFill>
                  <a:schemeClr val="bg1">
                    <a:lumMod val="65000"/>
                  </a:schemeClr>
                </a:solidFill>
                <a:latin typeface="Century Gothic" pitchFamily="34" charset="0"/>
                <a:cs typeface="Courier New" pitchFamily="49" charset="0"/>
              </a:rPr>
              <a:t>Problem Statement</a:t>
            </a:r>
          </a:p>
          <a:p>
            <a:pPr algn="l"/>
            <a:r>
              <a:rPr lang="en-US" sz="3000" dirty="0" smtClean="0">
                <a:solidFill>
                  <a:schemeClr val="bg1">
                    <a:lumMod val="65000"/>
                  </a:schemeClr>
                </a:solidFill>
                <a:latin typeface="Century Gothic" pitchFamily="34" charset="0"/>
                <a:cs typeface="Courier New" pitchFamily="49" charset="0"/>
              </a:rPr>
              <a:t>Solution Overview</a:t>
            </a:r>
          </a:p>
          <a:p>
            <a:pPr algn="l"/>
            <a:r>
              <a:rPr lang="en-US" sz="3000" dirty="0" smtClean="0">
                <a:solidFill>
                  <a:srgbClr val="33CAFF"/>
                </a:solidFill>
                <a:cs typeface="Courier New" pitchFamily="49" charset="0"/>
              </a:rPr>
              <a:t>Design</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Testing</a:t>
            </a:r>
          </a:p>
          <a:p>
            <a:pPr algn="l"/>
            <a:r>
              <a:rPr lang="en-US" sz="3000" dirty="0" smtClean="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17117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7976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1184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80" y="813253"/>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12562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31847" y="3932621"/>
            <a:ext cx="7772400" cy="1376855"/>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a:t>
            </a:r>
            <a:r>
              <a:rPr lang="en-US" dirty="0" smtClean="0"/>
              <a:t>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64</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a:solidFill>
                  <a:schemeClr val="bg1">
                    <a:lumMod val="65000"/>
                  </a:schemeClr>
                </a:solidFill>
                <a:latin typeface="Century Gothic" pitchFamily="34" charset="0"/>
                <a:cs typeface="Courier New" pitchFamily="49" charset="0"/>
              </a:rPr>
              <a:t>Introduction</a:t>
            </a:r>
          </a:p>
          <a:p>
            <a:pPr algn="l"/>
            <a:r>
              <a:rPr lang="en-US" sz="3000" dirty="0">
                <a:solidFill>
                  <a:schemeClr val="bg1">
                    <a:lumMod val="65000"/>
                  </a:schemeClr>
                </a:solidFill>
                <a:latin typeface="Century Gothic" pitchFamily="34" charset="0"/>
                <a:cs typeface="Courier New" pitchFamily="49" charset="0"/>
              </a:rPr>
              <a:t>Problem Statement</a:t>
            </a:r>
          </a:p>
          <a:p>
            <a:pPr algn="l"/>
            <a:r>
              <a:rPr lang="en-US" sz="3000" dirty="0">
                <a:solidFill>
                  <a:schemeClr val="bg1">
                    <a:lumMod val="65000"/>
                  </a:schemeClr>
                </a:solidFill>
                <a:latin typeface="Century Gothic" pitchFamily="34" charset="0"/>
                <a:cs typeface="Courier New" pitchFamily="49" charset="0"/>
              </a:rPr>
              <a:t>Solution 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rgbClr val="33CAFF"/>
                </a:solidFill>
                <a:cs typeface="Courier New" pitchFamily="49" charset="0"/>
              </a:rPr>
              <a:t>Implementation</a:t>
            </a:r>
          </a:p>
          <a:p>
            <a:pPr algn="l"/>
            <a:r>
              <a:rPr lang="en-US" sz="3000" dirty="0">
                <a:solidFill>
                  <a:schemeClr val="bg1">
                    <a:lumMod val="65000"/>
                  </a:schemeClr>
                </a:solidFill>
                <a:latin typeface="Century Gothic" pitchFamily="34" charset="0"/>
                <a:cs typeface="Courier New" pitchFamily="49" charset="0"/>
              </a:rPr>
              <a:t>Testing</a:t>
            </a:r>
          </a:p>
          <a:p>
            <a:pPr algn="l"/>
            <a:r>
              <a:rPr lang="en-US" sz="3000" dirty="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
        <p:nvSpPr>
          <p:cNvPr id="9" name="Subtitle 5"/>
          <p:cNvSpPr txBox="1">
            <a:spLocks/>
          </p:cNvSpPr>
          <p:nvPr/>
        </p:nvSpPr>
        <p:spPr>
          <a:xfrm>
            <a:off x="-290285" y="5028451"/>
            <a:ext cx="8737600" cy="74823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r>
              <a:rPr lang="en-US" sz="3000" dirty="0" smtClean="0"/>
              <a:t>Targeted deals</a:t>
            </a:r>
            <a:endParaRPr lang="en-US" sz="3000" dirty="0"/>
          </a:p>
        </p:txBody>
      </p:sp>
    </p:spTree>
    <p:extLst>
      <p:ext uri="{BB962C8B-B14F-4D97-AF65-F5344CB8AC3E}">
        <p14:creationId xmlns:p14="http://schemas.microsoft.com/office/powerpoint/2010/main" val="27200514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65</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866" y="1281111"/>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87232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47889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67</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5478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68</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70034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69</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455"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562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smtClean="0"/>
              <a:t>Requirements   Elicitation</a:t>
            </a:r>
            <a:endParaRPr lang="en-US" sz="5500" dirty="0"/>
          </a:p>
        </p:txBody>
      </p:sp>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a:t>
            </a:fld>
            <a:endParaRPr lang="en-US" dirty="0"/>
          </a:p>
        </p:txBody>
      </p:sp>
      <p:sp>
        <p:nvSpPr>
          <p:cNvPr id="5" name="PB"/>
          <p:cNvSpPr/>
          <p:nvPr/>
        </p:nvSpPr>
        <p:spPr>
          <a:xfrm>
            <a:off x="0" y="6705600"/>
            <a:ext cx="25603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70</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7952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887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71</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89318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72</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432"/>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18517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73</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6798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74</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3195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75</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45529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8763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testing</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77</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a:solidFill>
                  <a:schemeClr val="bg1">
                    <a:lumMod val="65000"/>
                  </a:schemeClr>
                </a:solidFill>
                <a:latin typeface="Century Gothic" pitchFamily="34" charset="0"/>
                <a:cs typeface="Courier New" pitchFamily="49" charset="0"/>
              </a:rPr>
              <a:t>Introduction</a:t>
            </a:r>
          </a:p>
          <a:p>
            <a:pPr algn="l"/>
            <a:r>
              <a:rPr lang="en-US" sz="3000" dirty="0">
                <a:solidFill>
                  <a:schemeClr val="bg1">
                    <a:lumMod val="65000"/>
                  </a:schemeClr>
                </a:solidFill>
                <a:latin typeface="Century Gothic" pitchFamily="34" charset="0"/>
                <a:cs typeface="Courier New" pitchFamily="49" charset="0"/>
              </a:rPr>
              <a:t>Problem Statement</a:t>
            </a:r>
          </a:p>
          <a:p>
            <a:pPr algn="l"/>
            <a:r>
              <a:rPr lang="en-US" sz="3000" dirty="0">
                <a:solidFill>
                  <a:schemeClr val="bg1">
                    <a:lumMod val="65000"/>
                  </a:schemeClr>
                </a:solidFill>
                <a:latin typeface="Century Gothic" pitchFamily="34" charset="0"/>
                <a:cs typeface="Courier New" pitchFamily="49" charset="0"/>
              </a:rPr>
              <a:t>Solution 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chemeClr val="bg1">
                    <a:lumMod val="65000"/>
                  </a:schemeClr>
                </a:solidFill>
                <a:latin typeface="Century Gothic" pitchFamily="34" charset="0"/>
                <a:cs typeface="Courier New" pitchFamily="49" charset="0"/>
              </a:rPr>
              <a:t>Implementation</a:t>
            </a:r>
          </a:p>
          <a:p>
            <a:pPr algn="l"/>
            <a:r>
              <a:rPr lang="en-US" sz="3000" dirty="0">
                <a:solidFill>
                  <a:srgbClr val="33CAFF"/>
                </a:solidFill>
                <a:cs typeface="Courier New" pitchFamily="49" charset="0"/>
              </a:rPr>
              <a:t>Testing</a:t>
            </a:r>
          </a:p>
          <a:p>
            <a:pPr algn="l"/>
            <a:r>
              <a:rPr lang="en-US" sz="3000" dirty="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20396402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8A268F4-B152-4CD1-AC62-706CE4DFB720}" type="slidenum">
              <a:rPr lang="en-US" smtClean="0"/>
              <a:pPr/>
              <a:t>78</a:t>
            </a:fld>
            <a:endParaRPr lang="en-US" dirty="0"/>
          </a:p>
        </p:txBody>
      </p:sp>
    </p:spTree>
    <p:extLst>
      <p:ext uri="{BB962C8B-B14F-4D97-AF65-F5344CB8AC3E}">
        <p14:creationId xmlns:p14="http://schemas.microsoft.com/office/powerpoint/2010/main" val="25706095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8A268F4-B152-4CD1-AC62-706CE4DFB720}" type="slidenum">
              <a:rPr lang="en-US" smtClean="0"/>
              <a:pPr/>
              <a:t>79</a:t>
            </a:fld>
            <a:endParaRPr lang="en-US" dirty="0"/>
          </a:p>
        </p:txBody>
      </p:sp>
    </p:spTree>
    <p:extLst>
      <p:ext uri="{BB962C8B-B14F-4D97-AF65-F5344CB8AC3E}">
        <p14:creationId xmlns:p14="http://schemas.microsoft.com/office/powerpoint/2010/main" val="2632468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sz="5700" dirty="0" smtClean="0"/>
              <a:t>Functional   requirements</a:t>
            </a:r>
            <a:endParaRPr lang="en-US" sz="5700" dirty="0"/>
          </a:p>
        </p:txBody>
      </p:sp>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a:t>
            </a:fld>
            <a:endParaRPr lang="en-US" dirty="0"/>
          </a:p>
        </p:txBody>
      </p:sp>
      <p:sp>
        <p:nvSpPr>
          <p:cNvPr id="5" name="PB"/>
          <p:cNvSpPr/>
          <p:nvPr/>
        </p:nvSpPr>
        <p:spPr>
          <a:xfrm>
            <a:off x="0" y="6705600"/>
            <a:ext cx="29260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8A268F4-B152-4CD1-AC62-706CE4DFB720}" type="slidenum">
              <a:rPr lang="en-US" smtClean="0"/>
              <a:pPr/>
              <a:t>80</a:t>
            </a:fld>
            <a:endParaRPr lang="en-US" dirty="0"/>
          </a:p>
        </p:txBody>
      </p:sp>
    </p:spTree>
    <p:extLst>
      <p:ext uri="{BB962C8B-B14F-4D97-AF65-F5344CB8AC3E}">
        <p14:creationId xmlns:p14="http://schemas.microsoft.com/office/powerpoint/2010/main" val="4436241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Statistics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8A268F4-B152-4CD1-AC62-706CE4DFB720}" type="slidenum">
              <a:rPr lang="en-US" smtClean="0"/>
              <a:pPr/>
              <a:t>81</a:t>
            </a:fld>
            <a:endParaRPr lang="en-US" dirty="0"/>
          </a:p>
        </p:txBody>
      </p:sp>
    </p:spTree>
    <p:extLst>
      <p:ext uri="{BB962C8B-B14F-4D97-AF65-F5344CB8AC3E}">
        <p14:creationId xmlns:p14="http://schemas.microsoft.com/office/powerpoint/2010/main" val="20583809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p:spPr>
        <p:txBody>
          <a:bodyPr lIns="91425" tIns="91425" rIns="91425" bIns="91425" anchor="b" anchorCtr="0">
            <a:noAutofit/>
          </a:bodyPr>
          <a:lstStyle/>
          <a:p>
            <a:pPr>
              <a:buNone/>
            </a:pPr>
            <a:r>
              <a:rPr lang="en-US" dirty="0" smtClean="0"/>
              <a:t>K</a:t>
            </a:r>
            <a:r>
              <a:rPr lang="en" dirty="0" smtClean="0"/>
              <a:t>ey   Risks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82</a:t>
            </a:fld>
            <a:endParaRPr lang="en-US" dirty="0"/>
          </a:p>
        </p:txBody>
      </p:sp>
      <p:sp>
        <p:nvSpPr>
          <p:cNvPr id="12" name="Shape 121"/>
          <p:cNvSpPr txBox="1">
            <a:spLocks/>
          </p:cNvSpPr>
          <p:nvPr/>
        </p:nvSpPr>
        <p:spPr>
          <a:xfrm>
            <a:off x="457200" y="1676400"/>
            <a:ext cx="8229600" cy="4343400"/>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alibri"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alibri"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alibri"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r>
              <a:rPr lang="en-US" dirty="0" smtClean="0">
                <a:latin typeface="Century Gothic" pitchFamily="34" charset="0"/>
              </a:rPr>
              <a:t>Privacy </a:t>
            </a:r>
            <a:r>
              <a:rPr lang="en-US" dirty="0">
                <a:latin typeface="Century Gothic" pitchFamily="34" charset="0"/>
              </a:rPr>
              <a:t>protection on apps</a:t>
            </a:r>
          </a:p>
          <a:p>
            <a:r>
              <a:rPr lang="en-US" dirty="0">
                <a:latin typeface="Century Gothic" pitchFamily="34" charset="0"/>
              </a:rPr>
              <a:t>Content filter</a:t>
            </a:r>
          </a:p>
          <a:p>
            <a:r>
              <a:rPr lang="en-US" dirty="0">
                <a:latin typeface="Century Gothic" pitchFamily="34" charset="0"/>
              </a:rPr>
              <a:t>No cell service</a:t>
            </a:r>
          </a:p>
          <a:p>
            <a:r>
              <a:rPr lang="en-US" dirty="0">
                <a:latin typeface="Century Gothic" pitchFamily="34" charset="0"/>
              </a:rPr>
              <a:t>Inaccurate geolocation</a:t>
            </a:r>
          </a:p>
          <a:p>
            <a:r>
              <a:rPr lang="en-US" dirty="0">
                <a:latin typeface="Century Gothic" pitchFamily="34" charset="0"/>
              </a:rPr>
              <a:t>MCM server </a:t>
            </a:r>
            <a:r>
              <a:rPr lang="en-US" dirty="0" smtClean="0">
                <a:latin typeface="Century Gothic" pitchFamily="34" charset="0"/>
              </a:rPr>
              <a:t>failure</a:t>
            </a:r>
            <a:endParaRPr lang="en-US" dirty="0">
              <a:latin typeface="Century Gothic" pitchFamily="34" charset="0"/>
            </a:endParaRPr>
          </a:p>
        </p:txBody>
      </p:sp>
      <p:sp>
        <p:nvSpPr>
          <p:cNvPr id="2" name="PB"/>
          <p:cNvSpPr/>
          <p:nvPr/>
        </p:nvSpPr>
        <p:spPr>
          <a:xfrm>
            <a:off x="0" y="6705600"/>
            <a:ext cx="76809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Milestones</a:t>
            </a:r>
            <a:endParaRPr lang="en" dirty="0"/>
          </a:p>
        </p:txBody>
      </p:sp>
      <p:sp>
        <p:nvSpPr>
          <p:cNvPr id="121" name="Shape 121"/>
          <p:cNvSpPr txBox="1">
            <a:spLocks noGrp="1"/>
          </p:cNvSpPr>
          <p:nvPr>
            <p:ph type="body" idx="1"/>
          </p:nvPr>
        </p:nvSpPr>
        <p:spPr>
          <a:xfrm>
            <a:off x="457200" y="1676400"/>
            <a:ext cx="8458200" cy="4891374"/>
          </a:xfrm>
          <a:prstGeom prst="rect">
            <a:avLst/>
          </a:prstGeom>
        </p:spPr>
        <p:txBody>
          <a:bodyPr lIns="91425" tIns="91425" rIns="91425" bIns="91425" anchor="t" anchorCtr="0">
            <a:noAutofit/>
          </a:bodyPr>
          <a:lstStyle/>
          <a:p>
            <a:pPr>
              <a:buFont typeface="Wingdings" pitchFamily="2" charset="2"/>
              <a:buChar char="ü"/>
            </a:pPr>
            <a:r>
              <a:rPr lang="en" dirty="0" smtClean="0"/>
              <a:t>Connect apps to web service</a:t>
            </a:r>
          </a:p>
          <a:p>
            <a:pPr>
              <a:buFont typeface="Wingdings" pitchFamily="2" charset="2"/>
              <a:buChar char="ü"/>
            </a:pPr>
            <a:r>
              <a:rPr lang="en" dirty="0" smtClean="0"/>
              <a:t>Basic functionality on apps</a:t>
            </a:r>
          </a:p>
          <a:p>
            <a:pPr>
              <a:buFont typeface="Wingdings" pitchFamily="2" charset="2"/>
              <a:buChar char="ü"/>
            </a:pPr>
            <a:r>
              <a:rPr lang="en-US" dirty="0" smtClean="0"/>
              <a:t>L</a:t>
            </a:r>
            <a:r>
              <a:rPr lang="en" dirty="0" smtClean="0"/>
              <a:t>ocalization for merchant-user interaction</a:t>
            </a:r>
          </a:p>
          <a:p>
            <a:pPr>
              <a:buFont typeface="Wingdings" pitchFamily="2" charset="2"/>
              <a:buChar char="ü"/>
            </a:pPr>
            <a:r>
              <a:rPr lang="en-US" dirty="0" smtClean="0"/>
              <a:t>D</a:t>
            </a:r>
            <a:r>
              <a:rPr lang="en" dirty="0" smtClean="0"/>
              <a:t>irect ads/coupons based on location &amp; demographics</a:t>
            </a:r>
          </a:p>
          <a:p>
            <a:pPr>
              <a:buFont typeface="Wingdings" pitchFamily="2" charset="2"/>
              <a:buChar char="ü"/>
            </a:pPr>
            <a:r>
              <a:rPr lang="en-US" dirty="0" smtClean="0"/>
              <a:t>T</a:t>
            </a:r>
            <a:r>
              <a:rPr lang="en" dirty="0" smtClean="0"/>
              <a:t>esting</a:t>
            </a:r>
          </a:p>
          <a:p>
            <a:r>
              <a:rPr lang="en-US" dirty="0" smtClean="0"/>
              <a:t>D</a:t>
            </a:r>
            <a:r>
              <a:rPr lang="en" dirty="0" smtClean="0"/>
              <a:t>ocumentation</a:t>
            </a:r>
          </a:p>
          <a:p>
            <a:endParaRPr lang="en" dirty="0" smtClean="0"/>
          </a:p>
          <a:p>
            <a:endParaRPr lang="en" dirty="0" smtClean="0"/>
          </a:p>
          <a:p>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83</a:t>
            </a:fld>
            <a:endParaRPr lang="en-US" dirty="0"/>
          </a:p>
        </p:txBody>
      </p:sp>
      <p:sp>
        <p:nvSpPr>
          <p:cNvPr id="2" name="PB"/>
          <p:cNvSpPr/>
          <p:nvPr/>
        </p:nvSpPr>
        <p:spPr>
          <a:xfrm>
            <a:off x="0" y="6705600"/>
            <a:ext cx="80467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10" name="Slide Number Placeholder 9"/>
          <p:cNvSpPr>
            <a:spLocks noGrp="1"/>
          </p:cNvSpPr>
          <p:nvPr>
            <p:ph type="sldNum" sz="quarter" idx="4"/>
          </p:nvPr>
        </p:nvSpPr>
        <p:spPr>
          <a:xfrm>
            <a:off x="7086600" y="76200"/>
            <a:ext cx="2133600" cy="381000"/>
          </a:xfrm>
        </p:spPr>
        <p:txBody>
          <a:bodyPr/>
          <a:lstStyle/>
          <a:p>
            <a:fld id="{F8A268F4-B152-4CD1-AC62-706CE4DFB720}" type="slidenum">
              <a:rPr lang="en-US" smtClean="0"/>
              <a:pPr/>
              <a:t>84</a:t>
            </a:fld>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B"/>
          <p:cNvSpPr/>
          <p:nvPr/>
        </p:nvSpPr>
        <p:spPr>
          <a:xfrm>
            <a:off x="0" y="6705600"/>
            <a:ext cx="84124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1949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buNone/>
            </a:pPr>
            <a:r>
              <a:rPr lang="en"/>
              <a:t>Conclusion</a:t>
            </a:r>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direct ads/coupons using localization</a:t>
            </a:r>
            <a:endParaRPr lang="en" dirty="0"/>
          </a:p>
          <a:p>
            <a:r>
              <a:rPr lang="en" dirty="0" smtClean="0"/>
              <a:t>Skeleton:</a:t>
            </a:r>
          </a:p>
          <a:p>
            <a:pPr lvl="1"/>
            <a:r>
              <a:rPr lang="en-US" dirty="0" smtClean="0"/>
              <a:t>D</a:t>
            </a:r>
            <a:r>
              <a:rPr lang="en" dirty="0" smtClean="0"/>
              <a:t>atabase</a:t>
            </a:r>
            <a:endParaRPr lang="en" dirty="0"/>
          </a:p>
          <a:p>
            <a:pPr lvl="1"/>
            <a:r>
              <a:rPr lang="en" dirty="0" smtClean="0"/>
              <a:t>Mobile apps</a:t>
            </a:r>
          </a:p>
          <a:p>
            <a:pPr lvl="1"/>
            <a:r>
              <a:rPr lang="en" dirty="0" smtClean="0"/>
              <a:t>Website</a:t>
            </a:r>
            <a:endParaRPr lang="en" dirty="0"/>
          </a:p>
          <a:p>
            <a:r>
              <a:rPr lang="en" dirty="0" smtClean="0"/>
              <a:t>Localization </a:t>
            </a:r>
            <a:r>
              <a:rPr lang="en" dirty="0"/>
              <a:t>for charging </a:t>
            </a:r>
            <a:r>
              <a:rPr lang="en" dirty="0" smtClean="0"/>
              <a:t>users</a:t>
            </a:r>
          </a:p>
          <a:p>
            <a:r>
              <a:rPr lang="en" dirty="0" smtClean="0"/>
              <a:t>Need direct advertisements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85</a:t>
            </a:fld>
            <a:endParaRPr lang="en-US" dirty="0"/>
          </a:p>
        </p:txBody>
      </p:sp>
      <p:sp>
        <p:nvSpPr>
          <p:cNvPr id="2" name="PB"/>
          <p:cNvSpPr/>
          <p:nvPr/>
        </p:nvSpPr>
        <p:spPr>
          <a:xfrm>
            <a:off x="0" y="6705600"/>
            <a:ext cx="87782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questions</a:t>
            </a:r>
          </a:p>
        </p:txBody>
      </p:sp>
      <p:sp>
        <p:nvSpPr>
          <p:cNvPr id="4" name="Slide Number Placeholder 3"/>
          <p:cNvSpPr>
            <a:spLocks noGrp="1"/>
          </p:cNvSpPr>
          <p:nvPr>
            <p:ph type="sldNum" sz="quarter" idx="4294967295"/>
          </p:nvPr>
        </p:nvSpPr>
        <p:spPr>
          <a:xfrm>
            <a:off x="7086600" y="76200"/>
            <a:ext cx="2133600" cy="381000"/>
          </a:xfrm>
        </p:spPr>
        <p:txBody>
          <a:bodyPr/>
          <a:lstStyle/>
          <a:p>
            <a:fld id="{F8A268F4-B152-4CD1-AC62-706CE4DFB720}" type="slidenum">
              <a:rPr lang="en-US" smtClean="0"/>
              <a:pPr/>
              <a:t>86</a:t>
            </a:fld>
            <a:endParaRPr lang="en-US" dirty="0"/>
          </a:p>
        </p:txBody>
      </p:sp>
      <p:sp>
        <p:nvSpPr>
          <p:cNvPr id="2" name="PB"/>
          <p:cNvSpPr/>
          <p:nvPr/>
        </p:nvSpPr>
        <p:spPr>
          <a:xfrm>
            <a:off x="0" y="6705600"/>
            <a:ext cx="91440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Maps   API</a:t>
            </a:r>
            <a:endParaRPr lang="en-US" dirty="0"/>
          </a:p>
        </p:txBody>
      </p:sp>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69775" y="76200"/>
            <a:ext cx="2133600" cy="381000"/>
          </a:xfrm>
        </p:spPr>
        <p:txBody>
          <a:bodyPr/>
          <a:lstStyle/>
          <a:p>
            <a:fld id="{F8A268F4-B152-4CD1-AC62-706CE4DFB720}" type="slidenum">
              <a:rPr lang="en-US" smtClean="0"/>
              <a:pPr/>
              <a:t>87</a:t>
            </a:fld>
            <a:endParaRPr lang="en-US" dirty="0"/>
          </a:p>
        </p:txBody>
      </p:sp>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Filter</a:t>
            </a:r>
            <a:endParaRPr lang="en-US" dirty="0"/>
          </a:p>
        </p:txBody>
      </p:sp>
      <p:sp>
        <p:nvSpPr>
          <p:cNvPr id="3" name="Text Placeholder 2"/>
          <p:cNvSpPr>
            <a:spLocks noGrp="1"/>
          </p:cNvSpPr>
          <p:nvPr>
            <p:ph type="body" idx="1"/>
          </p:nvPr>
        </p:nvSpPr>
        <p:spPr/>
        <p:txBody>
          <a:bodyPr/>
          <a:lstStyle/>
          <a:p>
            <a:r>
              <a:rPr lang="en-US" dirty="0" smtClean="0"/>
              <a:t>Different types of filters</a:t>
            </a:r>
          </a:p>
          <a:p>
            <a:pPr lvl="1"/>
            <a:r>
              <a:rPr lang="en-US" dirty="0" smtClean="0"/>
              <a:t>Inappropriate age content </a:t>
            </a:r>
          </a:p>
          <a:p>
            <a:pPr lvl="1"/>
            <a:r>
              <a:rPr lang="en-US" dirty="0" smtClean="0"/>
              <a:t>Inappropriate language</a:t>
            </a:r>
          </a:p>
          <a:p>
            <a:pPr lvl="1"/>
            <a:r>
              <a:rPr lang="en-US" dirty="0" smtClean="0"/>
              <a:t>Inappropriate number of ads pushed at one time</a:t>
            </a:r>
            <a:endParaRPr lang="en-US" dirty="0"/>
          </a:p>
        </p:txBody>
      </p:sp>
      <p:sp>
        <p:nvSpPr>
          <p:cNvPr id="4" name="Slide Number Placeholder 3"/>
          <p:cNvSpPr>
            <a:spLocks noGrp="1"/>
          </p:cNvSpPr>
          <p:nvPr>
            <p:ph type="sldNum" sz="quarter" idx="4"/>
          </p:nvPr>
        </p:nvSpPr>
        <p:spPr>
          <a:xfrm>
            <a:off x="7041932" y="76200"/>
            <a:ext cx="2133600" cy="381000"/>
          </a:xfrm>
        </p:spPr>
        <p:txBody>
          <a:bodyPr/>
          <a:lstStyle/>
          <a:p>
            <a:fld id="{F8A268F4-B152-4CD1-AC62-706CE4DFB720}" type="slidenum">
              <a:rPr lang="en-US" smtClean="0"/>
              <a:pPr/>
              <a:t>88</a:t>
            </a:fld>
            <a:endParaRPr lang="en-US" dirty="0"/>
          </a:p>
        </p:txBody>
      </p:sp>
    </p:spTree>
    <p:extLst>
      <p:ext uri="{BB962C8B-B14F-4D97-AF65-F5344CB8AC3E}">
        <p14:creationId xmlns:p14="http://schemas.microsoft.com/office/powerpoint/2010/main" val="1807947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9</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sp>
        <p:nvSpPr>
          <p:cNvPr id="3" name="PB"/>
          <p:cNvSpPr/>
          <p:nvPr/>
        </p:nvSpPr>
        <p:spPr>
          <a:xfrm>
            <a:off x="0" y="6705600"/>
            <a:ext cx="32918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1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1537</TotalTime>
  <Words>1794</Words>
  <Application>Microsoft Office PowerPoint</Application>
  <PresentationFormat>On-screen Show (4:3)</PresentationFormat>
  <Paragraphs>553</Paragraphs>
  <Slides>88</Slides>
  <Notes>79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Century Gothic</vt:lpstr>
      <vt:lpstr>Wingdings</vt:lpstr>
      <vt:lpstr>Bebas</vt:lpstr>
      <vt:lpstr>Courier New</vt:lpstr>
      <vt:lpstr/>
      <vt:lpstr>PowerPoint Presentation</vt:lpstr>
      <vt:lpstr>overview</vt:lpstr>
      <vt:lpstr>Our Client</vt:lpstr>
      <vt:lpstr>Problem   Statement</vt:lpstr>
      <vt:lpstr>Solution   Overview</vt:lpstr>
      <vt:lpstr>PowerPoint Presentation</vt:lpstr>
      <vt:lpstr>Requirements   Elicitation</vt:lpstr>
      <vt:lpstr>Functional   requirements</vt:lpstr>
      <vt:lpstr>Functional   requirements</vt:lpstr>
      <vt:lpstr>Functional   requirements</vt:lpstr>
      <vt:lpstr>
  Non-Functional   Requirements</vt:lpstr>
      <vt:lpstr>Environmental    requirements</vt:lpstr>
      <vt:lpstr>Architecture   Overview</vt:lpstr>
      <vt:lpstr>Technology   Overview</vt:lpstr>
      <vt:lpstr>Localization</vt:lpstr>
      <vt:lpstr>localization</vt:lpstr>
      <vt:lpstr>PowerPoint Presentation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PowerPoint Presentation</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PowerPoint Presentation</vt:lpstr>
      <vt:lpstr>Unit testing</vt:lpstr>
      <vt:lpstr>User Testing</vt:lpstr>
      <vt:lpstr>Functional Testing</vt:lpstr>
      <vt:lpstr>Application Statistics</vt:lpstr>
      <vt:lpstr>Key   Risks</vt:lpstr>
      <vt:lpstr>Milestones</vt:lpstr>
      <vt:lpstr>Schedule</vt:lpstr>
      <vt:lpstr>Conclusion</vt:lpstr>
      <vt:lpstr>PowerPoint Presentation</vt:lpstr>
      <vt:lpstr>GOOgle   Maps   API</vt:lpstr>
      <vt:lpstr>Content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Chihiro</cp:lastModifiedBy>
  <cp:revision>503</cp:revision>
  <dcterms:modified xsi:type="dcterms:W3CDTF">2013-04-15T08:29:33Z</dcterms:modified>
</cp:coreProperties>
</file>